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59" r:id="rId6"/>
    <p:sldId id="267" r:id="rId7"/>
    <p:sldId id="266" r:id="rId8"/>
    <p:sldId id="268" r:id="rId9"/>
    <p:sldId id="261" r:id="rId10"/>
    <p:sldId id="269" r:id="rId11"/>
    <p:sldId id="262" r:id="rId12"/>
    <p:sldId id="270" r:id="rId13"/>
    <p:sldId id="263" r:id="rId14"/>
    <p:sldId id="264" r:id="rId15"/>
    <p:sldId id="265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0" d="100"/>
          <a:sy n="130" d="100"/>
        </p:scale>
        <p:origin x="3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357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0530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37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926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69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165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hyperlink" Target="https://gamma.ap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370892"/>
            <a:ext cx="666595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Introdução ao SOLID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3537347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SOLID é um conjunto de cinco princípios de design de software para desenvolvimento em engenharia de software.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498062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Cada </a:t>
            </a:r>
            <a:r>
              <a:rPr lang="en-US" sz="1750" kern="0" spc="-35" dirty="0" err="1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letra</a:t>
            </a: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da </a:t>
            </a:r>
            <a:r>
              <a:rPr lang="pt-BR" sz="1600" b="0" i="0" dirty="0">
                <a:solidFill>
                  <a:srgbClr val="E8EAED"/>
                </a:solidFill>
                <a:effectLst/>
                <a:latin typeface="Google Sans"/>
              </a:rPr>
              <a:t>sigla</a:t>
            </a: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SOLID representa um princípio específico que visa facilitar o desenvolvimento, manutenção e testes de software.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374332" y="7585592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952" y="7593212"/>
            <a:ext cx="340162" cy="34016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40819" y="7574124"/>
            <a:ext cx="432768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buNone/>
            </a:pPr>
            <a:r>
              <a:rPr lang="en-US" sz="2187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Por João Paulo Francisco Timóteo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4" name="Text 2"/>
          <p:cNvSpPr/>
          <p:nvPr/>
        </p:nvSpPr>
        <p:spPr>
          <a:xfrm>
            <a:off x="1" y="3767613"/>
            <a:ext cx="14630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pt-BR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Exemplo de ISP na prática</a:t>
            </a:r>
            <a:endParaRPr lang="pt-BR" sz="4374" dirty="0"/>
          </a:p>
        </p:txBody>
      </p:sp>
    </p:spTree>
    <p:extLst>
      <p:ext uri="{BB962C8B-B14F-4D97-AF65-F5344CB8AC3E}">
        <p14:creationId xmlns:p14="http://schemas.microsoft.com/office/powerpoint/2010/main" val="2404722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240280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Princípio da Inversão de Dependência (DIP)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9622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Princípio da Inversão de Dependência (DIP) orienta a estruturação do código para depender de abstrações, não de implementações específicas. Isso permite flexibilidade e facilita a substituição de módulos.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5278398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Quando aplicado corretamente, o DIP promove a redução do acoplamento e a facilidade de manutenção do código fonte.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4" name="Text 2"/>
          <p:cNvSpPr/>
          <p:nvPr/>
        </p:nvSpPr>
        <p:spPr>
          <a:xfrm>
            <a:off x="1" y="3767613"/>
            <a:ext cx="14630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pt-BR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Exemplo de DIP na prática</a:t>
            </a:r>
            <a:endParaRPr lang="pt-BR" sz="4374" dirty="0"/>
          </a:p>
        </p:txBody>
      </p:sp>
    </p:spTree>
    <p:extLst>
      <p:ext uri="{BB962C8B-B14F-4D97-AF65-F5344CB8AC3E}">
        <p14:creationId xmlns:p14="http://schemas.microsoft.com/office/powerpoint/2010/main" val="3849150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61853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Benefícios do desenvolvimento em SOLID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2562701"/>
            <a:ext cx="5110520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b="1" kern="0" spc="-1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Reutilização</a:t>
            </a:r>
            <a:endParaRPr lang="en-US" sz="5249" dirty="0"/>
          </a:p>
        </p:txBody>
      </p:sp>
      <p:sp>
        <p:nvSpPr>
          <p:cNvPr id="7" name="Text 5"/>
          <p:cNvSpPr/>
          <p:nvPr/>
        </p:nvSpPr>
        <p:spPr>
          <a:xfrm>
            <a:off x="2037993" y="3987284"/>
            <a:ext cx="51105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Melhor reutilização de código em diferentes partes do sistema.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81768" y="2562701"/>
            <a:ext cx="5110639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b="1" kern="0" spc="-1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Manutenção</a:t>
            </a:r>
            <a:endParaRPr lang="en-US" sz="5249" dirty="0"/>
          </a:p>
        </p:txBody>
      </p:sp>
      <p:sp>
        <p:nvSpPr>
          <p:cNvPr id="10" name="Text 8"/>
          <p:cNvSpPr/>
          <p:nvPr/>
        </p:nvSpPr>
        <p:spPr>
          <a:xfrm>
            <a:off x="7481768" y="3987284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Facilita a manutenção e evolução do sistema ao longo do tempo.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2037993" y="5475684"/>
            <a:ext cx="5110520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b="1" kern="0" spc="-1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Testabilidade</a:t>
            </a:r>
            <a:endParaRPr lang="en-US" sz="5249" dirty="0"/>
          </a:p>
        </p:txBody>
      </p:sp>
      <p:sp>
        <p:nvSpPr>
          <p:cNvPr id="13" name="Text 11"/>
          <p:cNvSpPr/>
          <p:nvPr/>
        </p:nvSpPr>
        <p:spPr>
          <a:xfrm>
            <a:off x="2037993" y="6900267"/>
            <a:ext cx="51105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Aumenta a testabilidade e facilita a escrita de testes automatizados.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481768" y="5475684"/>
            <a:ext cx="5110639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b="1" kern="0" spc="-1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Escalabilidade</a:t>
            </a:r>
            <a:endParaRPr lang="en-US" sz="5249" dirty="0"/>
          </a:p>
        </p:txBody>
      </p:sp>
      <p:sp>
        <p:nvSpPr>
          <p:cNvPr id="16" name="Text 14"/>
          <p:cNvSpPr/>
          <p:nvPr/>
        </p:nvSpPr>
        <p:spPr>
          <a:xfrm>
            <a:off x="7481768" y="6900267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Possibilita maior escalabilidade do sistema conforme demanda cresce.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054423"/>
            <a:ext cx="65902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Desafios e considerações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0820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implementação dos princípios SOLID pode apresentar desafios iniciais, especialmente em equipes acostumadas a abordagens menos restritivas. A transição pode demandar tempo e esforço para garantir que todos compreendam e adotem as práticas de desenvolvimento.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753570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Além disso, a aplicação rígida dos princípios pode resultar em excesso de complexidade, especialmente em projetos menores, levando a uma discussão constante sobre equilibrar a aderência aos princípios com a eficiência operacional.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9238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kern="0" spc="-157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Conclusão e próximos passos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3923467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Nesta seção, examinamos os princípios do SOLID e seus benefícios no desenvolvimento de software. Para seguir adiante, é crucial aplicar esses conceitos em projetos futuros e superar os desafios que possam surgir.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5239583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 um entendimento mais profundo do SOLID, podemos alcançar padrões mais elevados de qualidade no código e na arquitetura de software.</a:t>
            </a:r>
            <a:endParaRPr lang="en-US" sz="1750" dirty="0"/>
          </a:p>
        </p:txBody>
      </p:sp>
      <p:pic>
        <p:nvPicPr>
          <p:cNvPr id="8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83903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que é o SOLID?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2866668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720590" y="309645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Princípios sólidos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20590" y="3576876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SOLID é um sigla que representa cinco princípios de design orientado a objetos.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9255085" y="2866668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84876" y="309645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Objetivos claros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9484876" y="3576876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SOLID visa facilitar a compreensão, manutenção e evolução do código fonte.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490799" y="5095042"/>
            <a:ext cx="9306401" cy="1295400"/>
          </a:xfrm>
          <a:prstGeom prst="roundRect">
            <a:avLst>
              <a:gd name="adj" fmla="val 771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720590" y="5324832"/>
            <a:ext cx="302656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Flexibilidade e robustez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4720590" y="5805249"/>
            <a:ext cx="88468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É uma abordagem para escrever código que é mais fácil de entender e manter.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5451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81570" y="3360420"/>
            <a:ext cx="10467142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b="1" kern="0" spc="-13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Princípio da Responsabilidade Única (SRP)</a:t>
            </a:r>
            <a:endParaRPr lang="en-US" sz="4338" dirty="0"/>
          </a:p>
        </p:txBody>
      </p:sp>
      <p:sp>
        <p:nvSpPr>
          <p:cNvPr id="6" name="Text 3"/>
          <p:cNvSpPr/>
          <p:nvPr/>
        </p:nvSpPr>
        <p:spPr>
          <a:xfrm>
            <a:off x="2433995" y="5068014"/>
            <a:ext cx="10114717" cy="7931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23"/>
              </a:lnSpc>
              <a:buSzPct val="100000"/>
              <a:buChar char="•"/>
            </a:pPr>
            <a:r>
              <a:rPr lang="en-US" sz="1735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Definição:</a:t>
            </a:r>
            <a:r>
              <a:rPr lang="en-US" sz="1735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 princípio da responsabilidade única estabelece que uma classe deve ter apenas uma razão para mudar, ou seja, deve ter apenas uma responsabilidade bem definida.</a:t>
            </a:r>
            <a:endParaRPr lang="en-US" sz="1735" dirty="0"/>
          </a:p>
        </p:txBody>
      </p:sp>
      <p:sp>
        <p:nvSpPr>
          <p:cNvPr id="7" name="Text 4"/>
          <p:cNvSpPr/>
          <p:nvPr/>
        </p:nvSpPr>
        <p:spPr>
          <a:xfrm>
            <a:off x="2433995" y="5949315"/>
            <a:ext cx="10114717" cy="7931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23"/>
              </a:lnSpc>
              <a:buSzPct val="100000"/>
              <a:buChar char="•"/>
            </a:pPr>
            <a:r>
              <a:rPr lang="pt-BR" sz="1735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Vantagens:</a:t>
            </a:r>
            <a:r>
              <a:rPr lang="pt-BR" sz="1735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Reduz a complexidade do código, facilita a manutenção, aumenta a coesão das classes e facilita a realização de testes.</a:t>
            </a:r>
            <a:endParaRPr lang="pt-BR" sz="1735" dirty="0"/>
          </a:p>
        </p:txBody>
      </p:sp>
      <p:sp>
        <p:nvSpPr>
          <p:cNvPr id="8" name="Text 5"/>
          <p:cNvSpPr/>
          <p:nvPr/>
        </p:nvSpPr>
        <p:spPr>
          <a:xfrm>
            <a:off x="2433995" y="6830616"/>
            <a:ext cx="10114717" cy="7931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3123"/>
              </a:lnSpc>
              <a:buSzPct val="100000"/>
              <a:buChar char="•"/>
            </a:pPr>
            <a:r>
              <a:rPr lang="en-US" sz="1735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Exemplo:</a:t>
            </a:r>
            <a:r>
              <a:rPr lang="en-US" sz="1735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Um exemplo prático seria uma classe que lida apenas com a persistência dos dados, sem se preocupar com a lógica de negócios.</a:t>
            </a:r>
            <a:endParaRPr lang="en-US" sz="173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4" name="Text 2"/>
          <p:cNvSpPr/>
          <p:nvPr/>
        </p:nvSpPr>
        <p:spPr>
          <a:xfrm>
            <a:off x="1" y="3767613"/>
            <a:ext cx="14630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pt-BR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Exemplo de SRP na prática</a:t>
            </a:r>
            <a:endParaRPr lang="pt-BR" sz="437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1125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33675" y="2941677"/>
            <a:ext cx="7843004" cy="6028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47"/>
              </a:lnSpc>
              <a:buNone/>
            </a:pPr>
            <a:r>
              <a:rPr lang="en-US" sz="3797" b="1" kern="0" spc="-114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Princípio do Aberto/Fechado (OCP)</a:t>
            </a:r>
            <a:endParaRPr lang="en-US" sz="3797" dirty="0"/>
          </a:p>
        </p:txBody>
      </p:sp>
      <p:sp>
        <p:nvSpPr>
          <p:cNvPr id="6" name="Shape 3"/>
          <p:cNvSpPr/>
          <p:nvPr/>
        </p:nvSpPr>
        <p:spPr>
          <a:xfrm>
            <a:off x="7295793" y="3833813"/>
            <a:ext cx="38576" cy="3866198"/>
          </a:xfrm>
          <a:prstGeom prst="roundRect">
            <a:avLst>
              <a:gd name="adj" fmla="val 225030"/>
            </a:avLst>
          </a:prstGeom>
          <a:solidFill>
            <a:srgbClr val="2A1999"/>
          </a:solidFill>
          <a:ln/>
        </p:spPr>
      </p:sp>
      <p:sp>
        <p:nvSpPr>
          <p:cNvPr id="7" name="Shape 4"/>
          <p:cNvSpPr/>
          <p:nvPr/>
        </p:nvSpPr>
        <p:spPr>
          <a:xfrm>
            <a:off x="6423005" y="4182070"/>
            <a:ext cx="675084" cy="38576"/>
          </a:xfrm>
          <a:prstGeom prst="roundRect">
            <a:avLst>
              <a:gd name="adj" fmla="val 225030"/>
            </a:avLst>
          </a:prstGeom>
          <a:solidFill>
            <a:srgbClr val="2A1999"/>
          </a:solidFill>
          <a:ln/>
        </p:spPr>
      </p:sp>
      <p:sp>
        <p:nvSpPr>
          <p:cNvPr id="8" name="Shape 5"/>
          <p:cNvSpPr/>
          <p:nvPr/>
        </p:nvSpPr>
        <p:spPr>
          <a:xfrm>
            <a:off x="7098090" y="3984427"/>
            <a:ext cx="433983" cy="433983"/>
          </a:xfrm>
          <a:prstGeom prst="roundRect">
            <a:avLst>
              <a:gd name="adj" fmla="val 2000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248585" y="4020622"/>
            <a:ext cx="132993" cy="361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8"/>
              </a:lnSpc>
              <a:buNone/>
            </a:pPr>
            <a:r>
              <a:rPr lang="en-US" sz="2278" b="1" kern="0" spc="-68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278" dirty="0"/>
          </a:p>
        </p:txBody>
      </p:sp>
      <p:sp>
        <p:nvSpPr>
          <p:cNvPr id="10" name="Text 7"/>
          <p:cNvSpPr/>
          <p:nvPr/>
        </p:nvSpPr>
        <p:spPr>
          <a:xfrm>
            <a:off x="3842861" y="4026694"/>
            <a:ext cx="2411254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73"/>
              </a:lnSpc>
              <a:buNone/>
            </a:pPr>
            <a:r>
              <a:rPr lang="en-US" sz="1899" b="1" kern="0" spc="-57" dirty="0" err="1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Aberto</a:t>
            </a:r>
            <a:r>
              <a:rPr lang="en-US" sz="1899" b="1" kern="0" spc="-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</a:t>
            </a:r>
            <a:r>
              <a:rPr lang="en-US" sz="1899" b="1" kern="0" spc="-57" dirty="0" err="1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extensão</a:t>
            </a:r>
            <a:endParaRPr lang="en-US" sz="1899" dirty="0"/>
          </a:p>
        </p:txBody>
      </p:sp>
      <p:sp>
        <p:nvSpPr>
          <p:cNvPr id="11" name="Text 8"/>
          <p:cNvSpPr/>
          <p:nvPr/>
        </p:nvSpPr>
        <p:spPr>
          <a:xfrm>
            <a:off x="2733675" y="4443770"/>
            <a:ext cx="3520440" cy="1234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30"/>
              </a:lnSpc>
              <a:buNone/>
            </a:pPr>
            <a:r>
              <a:rPr lang="en-US" sz="1519" kern="0" spc="-3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Classes devem ser abertas para extensão, permitindo que novas funcionalidades sejam facilmente adicionadas.</a:t>
            </a:r>
            <a:endParaRPr lang="en-US" sz="1519" dirty="0"/>
          </a:p>
        </p:txBody>
      </p:sp>
      <p:sp>
        <p:nvSpPr>
          <p:cNvPr id="12" name="Shape 9"/>
          <p:cNvSpPr/>
          <p:nvPr/>
        </p:nvSpPr>
        <p:spPr>
          <a:xfrm>
            <a:off x="7532072" y="5146477"/>
            <a:ext cx="675084" cy="38576"/>
          </a:xfrm>
          <a:prstGeom prst="roundRect">
            <a:avLst>
              <a:gd name="adj" fmla="val 225030"/>
            </a:avLst>
          </a:prstGeom>
          <a:solidFill>
            <a:srgbClr val="2A1999"/>
          </a:solidFill>
          <a:ln/>
        </p:spPr>
      </p:sp>
      <p:sp>
        <p:nvSpPr>
          <p:cNvPr id="13" name="Shape 10"/>
          <p:cNvSpPr/>
          <p:nvPr/>
        </p:nvSpPr>
        <p:spPr>
          <a:xfrm>
            <a:off x="7098090" y="4948833"/>
            <a:ext cx="433983" cy="433983"/>
          </a:xfrm>
          <a:prstGeom prst="roundRect">
            <a:avLst>
              <a:gd name="adj" fmla="val 2000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28225" y="4985028"/>
            <a:ext cx="173593" cy="361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8"/>
              </a:lnSpc>
              <a:buNone/>
            </a:pPr>
            <a:r>
              <a:rPr lang="en-US" sz="2278" b="1" kern="0" spc="-68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278" dirty="0"/>
          </a:p>
        </p:txBody>
      </p:sp>
      <p:sp>
        <p:nvSpPr>
          <p:cNvPr id="15" name="Text 12"/>
          <p:cNvSpPr/>
          <p:nvPr/>
        </p:nvSpPr>
        <p:spPr>
          <a:xfrm>
            <a:off x="8376047" y="4991100"/>
            <a:ext cx="2591038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3"/>
              </a:lnSpc>
              <a:buNone/>
            </a:pPr>
            <a:r>
              <a:rPr lang="en-US" sz="1899" b="1" kern="0" spc="-57" dirty="0" err="1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Fechado</a:t>
            </a:r>
            <a:r>
              <a:rPr lang="en-US" sz="1899" b="1" kern="0" spc="-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</a:t>
            </a:r>
            <a:r>
              <a:rPr lang="en-US" sz="1899" b="1" kern="0" spc="-57" dirty="0" err="1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modificação</a:t>
            </a:r>
            <a:endParaRPr lang="en-US" sz="1899" b="1" kern="0" spc="-57" dirty="0">
              <a:solidFill>
                <a:srgbClr val="E5E0DF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8376047" y="5408176"/>
            <a:ext cx="3520559" cy="9258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0"/>
              </a:lnSpc>
              <a:buNone/>
            </a:pPr>
            <a:r>
              <a:rPr lang="en-US" sz="1519" kern="0" spc="-3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código existente deve ser fechado para modificação, reduzindo o risco de introdução de novos bugs.</a:t>
            </a:r>
            <a:endParaRPr lang="en-US" sz="1519" dirty="0"/>
          </a:p>
        </p:txBody>
      </p:sp>
      <p:sp>
        <p:nvSpPr>
          <p:cNvPr id="17" name="Shape 14"/>
          <p:cNvSpPr/>
          <p:nvPr/>
        </p:nvSpPr>
        <p:spPr>
          <a:xfrm>
            <a:off x="6423005" y="6412230"/>
            <a:ext cx="675084" cy="38576"/>
          </a:xfrm>
          <a:prstGeom prst="roundRect">
            <a:avLst>
              <a:gd name="adj" fmla="val 225030"/>
            </a:avLst>
          </a:prstGeom>
          <a:solidFill>
            <a:srgbClr val="2A1999"/>
          </a:solidFill>
          <a:ln/>
        </p:spPr>
      </p:sp>
      <p:sp>
        <p:nvSpPr>
          <p:cNvPr id="18" name="Shape 15"/>
          <p:cNvSpPr/>
          <p:nvPr/>
        </p:nvSpPr>
        <p:spPr>
          <a:xfrm>
            <a:off x="7098090" y="6214586"/>
            <a:ext cx="433983" cy="433983"/>
          </a:xfrm>
          <a:prstGeom prst="roundRect">
            <a:avLst>
              <a:gd name="adj" fmla="val 20003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223939" y="6250781"/>
            <a:ext cx="182166" cy="3615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48"/>
              </a:lnSpc>
              <a:buNone/>
            </a:pPr>
            <a:r>
              <a:rPr lang="en-US" sz="2278" b="1" kern="0" spc="-68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278" dirty="0"/>
          </a:p>
        </p:txBody>
      </p:sp>
      <p:sp>
        <p:nvSpPr>
          <p:cNvPr id="20" name="Text 17"/>
          <p:cNvSpPr/>
          <p:nvPr/>
        </p:nvSpPr>
        <p:spPr>
          <a:xfrm>
            <a:off x="3842861" y="6256853"/>
            <a:ext cx="2411254" cy="3013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373"/>
              </a:lnSpc>
              <a:buNone/>
            </a:pPr>
            <a:r>
              <a:rPr lang="pt-BR" sz="2000" b="1" kern="0" spc="-6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Benefícios</a:t>
            </a:r>
            <a:r>
              <a:rPr lang="en-US" sz="1899" b="1" kern="0" spc="-5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do OCP</a:t>
            </a:r>
            <a:endParaRPr lang="en-US" sz="1899" dirty="0"/>
          </a:p>
        </p:txBody>
      </p:sp>
      <p:sp>
        <p:nvSpPr>
          <p:cNvPr id="21" name="Text 18"/>
          <p:cNvSpPr/>
          <p:nvPr/>
        </p:nvSpPr>
        <p:spPr>
          <a:xfrm>
            <a:off x="2733675" y="6673929"/>
            <a:ext cx="3520440" cy="6172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30"/>
              </a:lnSpc>
              <a:buNone/>
            </a:pPr>
            <a:r>
              <a:rPr lang="en-US" sz="1519" kern="0" spc="-3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princípio OCP promove um design de software fácil de manter e estender.</a:t>
            </a:r>
            <a:endParaRPr lang="en-US" sz="151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4" name="Text 2"/>
          <p:cNvSpPr/>
          <p:nvPr/>
        </p:nvSpPr>
        <p:spPr>
          <a:xfrm>
            <a:off x="1" y="3767613"/>
            <a:ext cx="14630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pt-BR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Exemplo de OCP na prática</a:t>
            </a:r>
            <a:endParaRPr lang="pt-BR" sz="4374" dirty="0"/>
          </a:p>
        </p:txBody>
      </p:sp>
    </p:spTree>
    <p:extLst>
      <p:ext uri="{BB962C8B-B14F-4D97-AF65-F5344CB8AC3E}">
        <p14:creationId xmlns:p14="http://schemas.microsoft.com/office/powerpoint/2010/main" val="2533683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61304"/>
            <a:ext cx="1040499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Princípio da Substituição de Liskov (LSP)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pt-BR" sz="2187" b="1" kern="0" spc="-6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Entendendo</a:t>
            </a:r>
            <a:r>
              <a:rPr lang="en-US" sz="2187" b="1" kern="0" spc="-6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LSP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Princípio da Substituição de Liskov (LSP) afirma que os objetos de uma superclasse devem ser substituíveis por objetos de sua subclasse sem afetar a funcionalidade do programa.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pt-BR" sz="2187" b="1" kern="0" spc="-6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Benefícios</a:t>
            </a:r>
            <a:r>
              <a:rPr lang="en-US" sz="2187" b="1" kern="0" spc="-6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do LSP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368046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Ao aderir ao LSP, os desenvolvedores podem escrever códigos mais flexíveis, mais fáceis de manter e com maior reutilização de software.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pt-BR" sz="2187" b="1" kern="0" spc="-66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Considerações</a:t>
            </a:r>
            <a:endParaRPr lang="pt-BR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368046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implementação do LSP pode ser desafiadora e é importante compreender completamente os relacionamentos dentro da hierarquia de herança.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719951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4" name="Text 2"/>
          <p:cNvSpPr/>
          <p:nvPr/>
        </p:nvSpPr>
        <p:spPr>
          <a:xfrm>
            <a:off x="1" y="3767613"/>
            <a:ext cx="146304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pt-BR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Exemplo de LSP na prática</a:t>
            </a:r>
            <a:endParaRPr lang="pt-BR" sz="4374" dirty="0"/>
          </a:p>
        </p:txBody>
      </p:sp>
    </p:spTree>
    <p:extLst>
      <p:ext uri="{BB962C8B-B14F-4D97-AF65-F5344CB8AC3E}">
        <p14:creationId xmlns:p14="http://schemas.microsoft.com/office/powerpoint/2010/main" val="3324738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689372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Princípio da Segregação de Interfaces (ISP)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833" y="2522458"/>
            <a:ext cx="1741408" cy="16355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612600" y="3302198"/>
            <a:ext cx="127635" cy="499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937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5769412" y="2744629"/>
            <a:ext cx="28416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Interfaces Específicas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69412" y="3225046"/>
            <a:ext cx="660082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Classes devem ter interfaces específicas para suas necessidades.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602724" y="4160074"/>
            <a:ext cx="6934200" cy="22205"/>
          </a:xfrm>
          <a:prstGeom prst="roundRect">
            <a:avLst>
              <a:gd name="adj" fmla="val 450302"/>
            </a:avLst>
          </a:prstGeom>
          <a:solidFill>
            <a:srgbClr val="2A1999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5010" y="4213503"/>
            <a:ext cx="3482935" cy="163556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4593074" y="4781312"/>
            <a:ext cx="166688" cy="499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937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6640116" y="4435673"/>
            <a:ext cx="3223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Evita Interfaces Gigantes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640116" y="4916091"/>
            <a:ext cx="57301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Evita que as classes dependam de interfaces gigantes e complexas.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6473428" y="5851118"/>
            <a:ext cx="6063496" cy="22205"/>
          </a:xfrm>
          <a:prstGeom prst="roundRect">
            <a:avLst>
              <a:gd name="adj" fmla="val 450302"/>
            </a:avLst>
          </a:prstGeom>
          <a:solidFill>
            <a:srgbClr val="2A1999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4306" y="5904548"/>
            <a:ext cx="5224343" cy="163556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4589026" y="6472357"/>
            <a:ext cx="174784" cy="499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937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187" dirty="0"/>
          </a:p>
        </p:txBody>
      </p:sp>
      <p:sp>
        <p:nvSpPr>
          <p:cNvPr id="17" name="Text 12"/>
          <p:cNvSpPr/>
          <p:nvPr/>
        </p:nvSpPr>
        <p:spPr>
          <a:xfrm>
            <a:off x="7510820" y="63043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Coesão</a:t>
            </a:r>
            <a:endParaRPr lang="en-US" sz="2187" dirty="0"/>
          </a:p>
        </p:txBody>
      </p:sp>
      <p:sp>
        <p:nvSpPr>
          <p:cNvPr id="18" name="Text 13"/>
          <p:cNvSpPr/>
          <p:nvPr/>
        </p:nvSpPr>
        <p:spPr>
          <a:xfrm>
            <a:off x="7510820" y="6784777"/>
            <a:ext cx="480298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Classes devem ter interfaces coesas e enxutas.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</TotalTime>
  <Words>686</Words>
  <Application>Microsoft Office PowerPoint</Application>
  <PresentationFormat>Personalizar</PresentationFormat>
  <Paragraphs>80</Paragraphs>
  <Slides>15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Google Sans</vt:lpstr>
      <vt:lpstr>Inter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RAINARA DE LIMA AMERICO</cp:lastModifiedBy>
  <cp:revision>3</cp:revision>
  <dcterms:created xsi:type="dcterms:W3CDTF">2024-03-27T12:52:55Z</dcterms:created>
  <dcterms:modified xsi:type="dcterms:W3CDTF">2024-04-05T12:30:49Z</dcterms:modified>
</cp:coreProperties>
</file>